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99" r:id="rId5"/>
    <p:sldId id="275" r:id="rId6"/>
    <p:sldId id="478" r:id="rId7"/>
    <p:sldId id="285" r:id="rId8"/>
    <p:sldId id="297" r:id="rId9"/>
    <p:sldId id="34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2E3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CFD864-D4F2-DB4E-96B1-2397FBFB39B0}" v="1" dt="2021-02-26T16:08:39.266"/>
    <p1510:client id="{F281F850-AABD-404C-AE92-1E52722ADC46}" v="1" dt="2021-02-26T16:20:06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9C355-ADF5-4CE8-9227-C44DF31F5E1A}" type="datetimeFigureOut">
              <a:rPr lang="en-US" smtClean="0"/>
              <a:t>2/26/21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64EA-8EED-4F91-80A0-354C70376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85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A6CAB-DA06-444C-91DC-BC2289B1C18B}" type="datetimeFigureOut">
              <a:rPr lang="en-US" smtClean="0"/>
              <a:t>2/26/21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F1402-A269-884C-AEF3-EC38E91B8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4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1F06B0-F200-3C46-9080-65D5979BE3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8A9C9E1-FF30-5042-92E4-73108A1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26F7B5-022F-6E43-BD3C-88732E78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7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059" y="733203"/>
            <a:ext cx="2852627" cy="155341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64F571E-47CD-524C-A216-3E0071B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8B1169F-5B19-5D4D-9048-F9F935C7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4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6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98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1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2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36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7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54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03196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3415843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243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675DFC-A56A-154A-8547-977040E4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31961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A10FE1-99A3-FA4E-963F-E85949C1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3415844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7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0" y="2669894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9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48C944C5-2B60-7643-B75B-9A0DD710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D7F1ADB6-8A4B-674E-BD77-FF5023DC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0" y="2669894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515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DC7131D-56A7-4043-991D-83D37CB5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A66554-55CF-244D-A94E-F7034169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1777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-139700" y="2669894"/>
            <a:ext cx="98259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4903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416689-6D3E-6844-A7FC-2ED6FF77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73B4EA-3240-784B-8C22-EF86EE14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42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-101600" y="2669894"/>
            <a:ext cx="97878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BB642E8-AA69-E74E-9035-20568543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B45A08A-C327-F246-9F05-F5D6A361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MAROON 2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8A9C9E1-FF30-5042-92E4-73108A1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26F7B5-022F-6E43-BD3C-88732E78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F99907E-F29E-AE48-8E0C-D833DA48BD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52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75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464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ROON NO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931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7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 NO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566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79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NOTIL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230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6962A3E-3B6A-6E46-9726-642D0883D2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0A1531B-4B83-2745-A5BE-6DF5A2A0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3FE7E34-D403-7D4B-8799-A70C2769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5E891D5-8429-D449-BC5B-E1FD9EEFD1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B707F06-253F-BA45-BCCA-C8255444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FA93C35-8482-8F40-9805-4CAC3AB1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68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190500" y="609600"/>
            <a:ext cx="98767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6681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2C05154-E4C0-1A49-8457-C7D53BDC7A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7DC26A-B1A4-164C-AE73-AA2715A4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F0C3925-B30D-794D-90E2-53D2D261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1F06B0-F200-3C46-9080-65D5979BE3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342379-F3CA-D64F-B8BD-95DBCC4D11C2}"/>
              </a:ext>
            </a:extLst>
          </p:cNvPr>
          <p:cNvSpPr/>
          <p:nvPr userDrawn="1"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013532F-825D-174D-9A61-4FF2076C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C8F2998-7E5E-CD46-BF02-51D09BE2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B51E67F-77AA-E142-BB1B-7842F9B7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40688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line - SOLID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>
            <a:extLst>
              <a:ext uri="{FF2B5EF4-FFF2-40B4-BE49-F238E27FC236}">
                <a16:creationId xmlns:a16="http://schemas.microsoft.com/office/drawing/2014/main" id="{DE22ECFD-6A63-1342-A0FF-7F56958DE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29" name="Picture 28" descr="HD-ShadowShort.png">
            <a:extLst>
              <a:ext uri="{FF2B5EF4-FFF2-40B4-BE49-F238E27FC236}">
                <a16:creationId xmlns:a16="http://schemas.microsoft.com/office/drawing/2014/main" id="{BA8F4C31-A37D-C643-B347-19F6138D09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6DADF1B-5B83-DC48-8BE5-9BC62E97DE8D}"/>
              </a:ext>
            </a:extLst>
          </p:cNvPr>
          <p:cNvSpPr/>
          <p:nvPr userDrawn="1"/>
        </p:nvSpPr>
        <p:spPr bwMode="ltGray">
          <a:xfrm>
            <a:off x="-88900" y="609600"/>
            <a:ext cx="9775160" cy="136819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F76CF-E728-6A4B-97B3-A6EF10E764B4}"/>
              </a:ext>
            </a:extLst>
          </p:cNvPr>
          <p:cNvSpPr/>
          <p:nvPr userDrawn="1"/>
        </p:nvSpPr>
        <p:spPr>
          <a:xfrm>
            <a:off x="9803219" y="609600"/>
            <a:ext cx="25284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B64F0A3-D511-D640-8A9E-CD7589D3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8BE518C-92A7-B94D-BC0B-766418628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899D595-5FDB-3C4D-BBA5-BF7E8F93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FBB7389-028F-B94C-B5D2-CFBE6E07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92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CCB3031F-FEA7-044B-B224-85D1EBA6ED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A722C00-0091-D947-98F3-DA16638E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26B2C44E-AD24-AF4B-A33D-2EF898F1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3CC5EED-B54D-F843-BCDE-6EBEC4BDB3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05950DB-5371-534B-A010-42515EA1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1F69486-5BA4-4C41-A701-4424E14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09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39700" y="609600"/>
            <a:ext cx="98259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4903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4D1D9EB-11FE-B64A-ACF8-B117010E75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387F235-65B9-254A-A91C-B005F11B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D286E0-5AC1-504C-9474-89AC41C7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30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01600" y="609600"/>
            <a:ext cx="97878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538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494FC5A-F6BA-0A43-A544-A2F6702B9D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F03A3AD-26AA-8F4E-B4E0-80569751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13A41EC-BB6B-B345-923C-76AAF2C7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24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590309"/>
            <a:ext cx="8845644" cy="53458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284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DFEA4B6-0F98-5D40-86CB-E51BB0C3EE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CD1FC2B-E0F0-8148-8D05-DF35A478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3542A29-5316-C849-A9D7-9D82C7340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23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8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E9DC31F-8438-4B4B-AA6F-8541D6DC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590309"/>
            <a:ext cx="8845644" cy="53458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6449F93-2B58-D141-9BF3-879626E964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C79D027-0211-0446-BB68-D573B6E0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63EC0E5-8FF0-4946-A937-C45BC505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96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22C827-8762-F244-A97C-A3872B2902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322" y="590309"/>
            <a:ext cx="8845644" cy="534588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E3FA998-2D18-0148-8AD6-886D0CF78C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314FC39-B3BE-B148-A226-EAD0F1F5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705665E-1598-9D49-9399-70BDBD50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58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15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081910-E300-B441-8743-9CEC7B65AD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322" y="590309"/>
            <a:ext cx="8845644" cy="534588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A0FEB2D-C006-D94A-B4BE-2084FC14DB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A747C53-E7AE-F24F-95D1-AA338648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048B5B93-20A5-FE49-9D73-2FA2D7A6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94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CD14128-A72F-C740-A49A-E06F28BE6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843524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24529DF-D7A2-9B4D-9096-6D446E334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4845277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F3DA440B-95C7-B540-BA6C-9497385E3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91791E4C-91EC-1A4A-9549-F8D36910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769788E-0AE0-D24F-AD6F-2F86D194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5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361506" y="2590078"/>
            <a:ext cx="9329592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8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CAF3-8A64-B344-A611-1300D03098DE}"/>
              </a:ext>
            </a:extLst>
          </p:cNvPr>
          <p:cNvSpPr/>
          <p:nvPr userDrawn="1"/>
        </p:nvSpPr>
        <p:spPr>
          <a:xfrm>
            <a:off x="9111715" y="2590078"/>
            <a:ext cx="32072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1425651-E49F-9840-80EA-1E932521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15F5E-8C55-2843-9A62-B4733B0052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B7D65EF-AA4A-134D-9B85-8D48D634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F31EF10-4710-D947-84F6-32EC5300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7461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118F86-3F6A-DC48-97AA-DC8310485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843524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1A32870-9AAE-ED46-895E-725CA033D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4845277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479361D-D02E-A94F-9D3E-2048E6965B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17FDA1CC-5E08-CE4C-A546-78E41B5C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17CF47BF-34F5-C346-83AF-6056E6FA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77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77800" y="609600"/>
            <a:ext cx="98640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943C8C-5DF1-154F-8C3C-B9867FC825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843524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202464-D25C-0D42-A491-224F6D7B6D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122" y="2336873"/>
            <a:ext cx="4845277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6F7EBB8-3123-EB40-B20D-AFF7A96687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726F596-61B2-5643-BA55-4D3FD0CB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AB9264-6706-7747-B5CA-B00760F1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65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27000" y="609600"/>
            <a:ext cx="98132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943C8C-5DF1-154F-8C3C-B9867FC825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843524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202464-D25C-0D42-A491-224F6D7B6D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122" y="2336873"/>
            <a:ext cx="4845277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9AEBF74-F630-E643-8860-FEA226E397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0CA3256-A31E-444A-85E5-A0DD098E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4A04E760-3812-B64D-9CFC-176FEAC9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54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CD14128-A72F-C740-A49A-E06F28BE6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801DA1D-188A-6742-A1EB-B5B5B16DF7A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634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BED5B6C6-2F7C-544A-86BA-9144FBBB0C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A05EC4F6-1090-F94F-A7A7-132617AA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A814E4B4-4EE6-0E4F-862F-8309DA1A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48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2A7E9C9-B4A1-EC4B-8E63-9071759EE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EB62DB-1A3E-D647-859F-2AF371AC750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634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9D0C9DC-9F72-6745-A888-EC993EBC52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5ACE7CCB-F883-0042-9903-DDDEEEF9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072C189-F7EA-6E4F-BEDC-4E9525A3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57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086AA7-0739-4C4E-9F7F-9DBC5C866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A199FA-1C87-3645-8737-D8A249591CA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634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21F014D-2EE0-6D4C-88C8-1961C4C511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938A478-BFBC-9F40-9776-97640DC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0115871-0988-7B4D-9AB0-61651240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8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086AA7-0739-4C4E-9F7F-9DBC5C866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A199FA-1C87-3645-8737-D8A249591CA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634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7202801-F4F2-7C44-AD9F-145986A478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CB3BE7D-C573-E54C-BCA8-9D5CE0E0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0893C9-202A-F740-8EB9-7282B5C6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81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23E4A-6491-C547-8636-49F78346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AF59-66C2-F447-91A3-80E7247A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57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66013B8-88E4-384B-A96A-737CF2C844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4E0CFE2-68A8-C443-8DF6-43748C65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04FA5D6-525E-9444-A696-ECD361CC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0377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342379-F3CA-D64F-B8BD-95DBCC4D11C2}"/>
              </a:ext>
            </a:extLst>
          </p:cNvPr>
          <p:cNvSpPr/>
          <p:nvPr userDrawn="1"/>
        </p:nvSpPr>
        <p:spPr>
          <a:xfrm>
            <a:off x="9111715" y="2590078"/>
            <a:ext cx="31945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B499A00-D5F4-9249-BABA-05466D9B2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C206F9B-5053-B647-9662-1A2C54E6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E546FEB-8DF8-7149-A848-B4D91927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1294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361506" y="2590078"/>
            <a:ext cx="9329592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8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CAF3-8A64-B344-A611-1300D03098DE}"/>
              </a:ext>
            </a:extLst>
          </p:cNvPr>
          <p:cNvSpPr/>
          <p:nvPr userDrawn="1"/>
        </p:nvSpPr>
        <p:spPr>
          <a:xfrm>
            <a:off x="9111715" y="2590078"/>
            <a:ext cx="30802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751AEFA-1573-F142-94B5-67B6BFCB0E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EAFA9F1-CC9A-4D4A-A868-9944B962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 sz="120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C4FAC47-46AF-6646-880A-9E1D353D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7598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6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sz="120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7059" y="733203"/>
            <a:ext cx="2852627" cy="15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2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7059" y="733203"/>
            <a:ext cx="2852627" cy="155341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269F5A-A70F-E946-9C32-D731781B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2/26/21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FF7CD7-00B8-9346-8CA8-CC5E012B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989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- 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16" r:id="rId2"/>
    <p:sldLayoutId id="2147483674" r:id="rId3"/>
    <p:sldLayoutId id="2147483671" r:id="rId4"/>
    <p:sldLayoutId id="2147483712" r:id="rId5"/>
    <p:sldLayoutId id="2147483713" r:id="rId6"/>
    <p:sldLayoutId id="214748371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51" r:id="rId16"/>
    <p:sldLayoutId id="2147483701" r:id="rId17"/>
    <p:sldLayoutId id="2147483702" r:id="rId18"/>
    <p:sldLayoutId id="2147483703" r:id="rId19"/>
    <p:sldLayoutId id="2147483684" r:id="rId20"/>
    <p:sldLayoutId id="2147483685" r:id="rId21"/>
    <p:sldLayoutId id="2147483688" r:id="rId22"/>
    <p:sldLayoutId id="2147483686" r:id="rId23"/>
    <p:sldLayoutId id="2147483689" r:id="rId24"/>
    <p:sldLayoutId id="2147483687" r:id="rId25"/>
    <p:sldLayoutId id="2147483690" r:id="rId26"/>
    <p:sldLayoutId id="2147483654" r:id="rId27"/>
    <p:sldLayoutId id="2147483691" r:id="rId28"/>
    <p:sldLayoutId id="2147483692" r:id="rId29"/>
    <p:sldLayoutId id="2147483693" r:id="rId30"/>
    <p:sldLayoutId id="2147483650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673" r:id="rId47"/>
    <p:sldLayoutId id="2147483656" r:id="rId4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0BD558E-9FF8-B545-92F6-2D3555870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006" y="2732690"/>
            <a:ext cx="6176630" cy="136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389BE87F-CE97-C842-82A1-B7A7ACECF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1" y="698500"/>
            <a:ext cx="6093328" cy="1346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1361" y="2290353"/>
            <a:ext cx="88048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first-of-its kind for Texas</a:t>
            </a:r>
          </a:p>
          <a:p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dynamic network of ISDs and a public university partnering to build a brighter future for South Bexar County, enhancing the school-to-college pipeline and providing accessible programs and services for teachers, students and families.</a:t>
            </a:r>
          </a:p>
          <a:p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1610E6-4605-4E40-82B1-D4203485C5D3}"/>
              </a:ext>
            </a:extLst>
          </p:cNvPr>
          <p:cNvGrpSpPr/>
          <p:nvPr/>
        </p:nvGrpSpPr>
        <p:grpSpPr>
          <a:xfrm>
            <a:off x="316623" y="4597400"/>
            <a:ext cx="11466240" cy="1996306"/>
            <a:chOff x="316623" y="4597400"/>
            <a:chExt cx="11466240" cy="199630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D527FF-C14B-5E48-92A2-2B801604CFA0}"/>
                </a:ext>
              </a:extLst>
            </p:cNvPr>
            <p:cNvGrpSpPr/>
            <p:nvPr/>
          </p:nvGrpSpPr>
          <p:grpSpPr>
            <a:xfrm>
              <a:off x="316623" y="4597400"/>
              <a:ext cx="11466240" cy="1268593"/>
              <a:chOff x="520700" y="3782616"/>
              <a:chExt cx="10055761" cy="1112541"/>
            </a:xfrm>
          </p:grpSpPr>
          <p:pic>
            <p:nvPicPr>
              <p:cNvPr id="5" name="Picture 4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5A4C8E16-0EFA-984D-B947-67A77A355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700" y="3782616"/>
                <a:ext cx="8356600" cy="1112541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727B0D7-2BDE-8A45-92CD-451C06A31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30063" y="3889093"/>
                <a:ext cx="1746398" cy="951009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8E415A-5209-F34B-AA89-DD33DF287649}"/>
                </a:ext>
              </a:extLst>
            </p:cNvPr>
            <p:cNvSpPr txBox="1"/>
            <p:nvPr/>
          </p:nvSpPr>
          <p:spPr>
            <a:xfrm>
              <a:off x="457200" y="5918200"/>
              <a:ext cx="1346200" cy="48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East Central ISD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DF332D-097B-2D41-B081-6FA544027609}"/>
                </a:ext>
              </a:extLst>
            </p:cNvPr>
            <p:cNvSpPr txBox="1"/>
            <p:nvPr/>
          </p:nvSpPr>
          <p:spPr>
            <a:xfrm>
              <a:off x="1828800" y="5918200"/>
              <a:ext cx="1346200" cy="48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Edgewood</a:t>
              </a:r>
            </a:p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807AF-2CF5-1D47-9F74-7524A22F59EC}"/>
                </a:ext>
              </a:extLst>
            </p:cNvPr>
            <p:cNvSpPr txBox="1"/>
            <p:nvPr/>
          </p:nvSpPr>
          <p:spPr>
            <a:xfrm>
              <a:off x="3225800" y="5918200"/>
              <a:ext cx="1346200" cy="48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600" dirty="0" err="1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Harlandale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4105C7-4F70-7146-8981-6C5730137153}"/>
                </a:ext>
              </a:extLst>
            </p:cNvPr>
            <p:cNvSpPr txBox="1"/>
            <p:nvPr/>
          </p:nvSpPr>
          <p:spPr>
            <a:xfrm>
              <a:off x="4597400" y="5918200"/>
              <a:ext cx="1346200" cy="48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Somerset</a:t>
              </a:r>
            </a:p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9412D-87B6-AB4F-A475-F916AA90FE50}"/>
                </a:ext>
              </a:extLst>
            </p:cNvPr>
            <p:cNvSpPr txBox="1"/>
            <p:nvPr/>
          </p:nvSpPr>
          <p:spPr>
            <a:xfrm>
              <a:off x="5854700" y="5918200"/>
              <a:ext cx="1346200" cy="48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Southwest</a:t>
              </a:r>
            </a:p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979A2-0B89-6049-8889-6073DA63A996}"/>
                </a:ext>
              </a:extLst>
            </p:cNvPr>
            <p:cNvSpPr txBox="1"/>
            <p:nvPr/>
          </p:nvSpPr>
          <p:spPr>
            <a:xfrm>
              <a:off x="7162800" y="5918200"/>
              <a:ext cx="1346200" cy="67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South</a:t>
              </a:r>
              <a:b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San Antonio</a:t>
              </a:r>
            </a:p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F860D7-3F2C-4841-AA20-66BC63723B6F}"/>
                </a:ext>
              </a:extLst>
            </p:cNvPr>
            <p:cNvSpPr txBox="1"/>
            <p:nvPr/>
          </p:nvSpPr>
          <p:spPr>
            <a:xfrm>
              <a:off x="8458200" y="5918200"/>
              <a:ext cx="1346200" cy="48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Southside</a:t>
              </a:r>
            </a:p>
            <a:p>
              <a:pPr algn="ctr">
                <a:lnSpc>
                  <a:spcPts val="1520"/>
                </a:lnSpc>
              </a:pPr>
              <a:r>
                <a:rPr lang="en-US" sz="16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21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051FBE-9F87-C24E-A610-8AC69CCBD7EB}"/>
              </a:ext>
            </a:extLst>
          </p:cNvPr>
          <p:cNvGrpSpPr/>
          <p:nvPr/>
        </p:nvGrpSpPr>
        <p:grpSpPr>
          <a:xfrm>
            <a:off x="1764472" y="88900"/>
            <a:ext cx="8333325" cy="6819900"/>
            <a:chOff x="1133929" y="-41709"/>
            <a:chExt cx="9470571" cy="77506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B48A26-553B-EF42-8C4C-DC388A1BE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100" y="-41709"/>
              <a:ext cx="9296400" cy="968810"/>
            </a:xfrm>
            <a:prstGeom prst="rect">
              <a:avLst/>
            </a:prstGeom>
          </p:spPr>
        </p:pic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6AD2C648-DCBA-F943-85C5-6DDB92A81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13"/>
            <a:stretch/>
          </p:blipFill>
          <p:spPr>
            <a:xfrm>
              <a:off x="1133929" y="927100"/>
              <a:ext cx="9443638" cy="678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56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389BE87F-CE97-C842-82A1-B7A7ACECF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75" y="792477"/>
            <a:ext cx="4669765" cy="103169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3023F03-0D2A-4F41-9104-CF6480DC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68" y="1996691"/>
            <a:ext cx="8931512" cy="1080938"/>
          </a:xfrm>
        </p:spPr>
        <p:txBody>
          <a:bodyPr/>
          <a:lstStyle/>
          <a:p>
            <a:r>
              <a:rPr lang="en-US" dirty="0"/>
              <a:t>Why ASPIRE Matters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9A65E7-2C11-3848-80AC-5D36BA6C1186}"/>
              </a:ext>
            </a:extLst>
          </p:cNvPr>
          <p:cNvSpPr/>
          <p:nvPr/>
        </p:nvSpPr>
        <p:spPr>
          <a:xfrm>
            <a:off x="743245" y="2805356"/>
            <a:ext cx="89517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Texas is failing to graduate </a:t>
            </a:r>
            <a:r>
              <a:rPr lang="en-US" b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out of every five students, </a:t>
            </a: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translates to losing 11 students per hour. The statewide attrition rate is 22 percent. 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Texas high schools </a:t>
            </a:r>
            <a:r>
              <a:rPr lang="en-US" b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 94,767 students </a:t>
            </a: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2017-18.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this rate, Texas will not reach universal high school education until </a:t>
            </a:r>
            <a:r>
              <a:rPr lang="en-US" b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2038.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and Hispanic students are about </a:t>
            </a:r>
            <a:r>
              <a:rPr lang="en-US" b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 as likely </a:t>
            </a: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leave school without graduating with a diploma than White students.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last 33 years, Texas schools have lost a </a:t>
            </a:r>
            <a:r>
              <a:rPr lang="en-US" b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total of more than 3.8 million students </a:t>
            </a: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public high school enrollment prior to graduation.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1BC655-716E-3C4B-9D86-4F46FAB7B5E9}"/>
              </a:ext>
            </a:extLst>
          </p:cNvPr>
          <p:cNvSpPr/>
          <p:nvPr/>
        </p:nvSpPr>
        <p:spPr>
          <a:xfrm>
            <a:off x="732173" y="6299755"/>
            <a:ext cx="4960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*Source: IDRA Texas Public School Attrition Study 2017-18</a:t>
            </a:r>
            <a:endParaRPr lang="en-US" sz="160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0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EEC978-6A1E-314A-BEA3-772E83BBA2F4}"/>
              </a:ext>
            </a:extLst>
          </p:cNvPr>
          <p:cNvSpPr txBox="1">
            <a:spLocks/>
          </p:cNvSpPr>
          <p:nvPr/>
        </p:nvSpPr>
        <p:spPr>
          <a:xfrm>
            <a:off x="7778188" y="6140110"/>
            <a:ext cx="2291788" cy="4759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solidFill>
                  <a:srgbClr val="333333"/>
                </a:solidFill>
                <a:latin typeface="AvenirNext-Regular"/>
              </a:rPr>
              <a:t>Filling teacher shortages in STEM areas.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7FE1EE-16AD-5049-AC25-A89A9DA4B2AB}"/>
              </a:ext>
            </a:extLst>
          </p:cNvPr>
          <p:cNvCxnSpPr>
            <a:cxnSpLocks/>
          </p:cNvCxnSpPr>
          <p:nvPr/>
        </p:nvCxnSpPr>
        <p:spPr>
          <a:xfrm>
            <a:off x="7766612" y="6069375"/>
            <a:ext cx="2291788" cy="0"/>
          </a:xfrm>
          <a:prstGeom prst="line">
            <a:avLst/>
          </a:prstGeom>
          <a:ln>
            <a:solidFill>
              <a:srgbClr val="722E3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C341DA4-1C16-5A48-879D-F1D7BC88153B}"/>
              </a:ext>
            </a:extLst>
          </p:cNvPr>
          <p:cNvSpPr txBox="1">
            <a:spLocks/>
          </p:cNvSpPr>
          <p:nvPr/>
        </p:nvSpPr>
        <p:spPr>
          <a:xfrm>
            <a:off x="7697165" y="3877060"/>
            <a:ext cx="2268638" cy="6486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solidFill>
                  <a:srgbClr val="333333"/>
                </a:solidFill>
                <a:latin typeface="AvenirNext-Regular"/>
              </a:rPr>
              <a:t>Educating students and families on the benefits of a four-year degree.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9293C2-C733-2D47-BF1D-1CC59168B35A}"/>
              </a:ext>
            </a:extLst>
          </p:cNvPr>
          <p:cNvCxnSpPr>
            <a:cxnSpLocks/>
          </p:cNvCxnSpPr>
          <p:nvPr/>
        </p:nvCxnSpPr>
        <p:spPr>
          <a:xfrm>
            <a:off x="7685590" y="3794751"/>
            <a:ext cx="2257063" cy="0"/>
          </a:xfrm>
          <a:prstGeom prst="line">
            <a:avLst/>
          </a:prstGeom>
          <a:ln>
            <a:solidFill>
              <a:srgbClr val="722E3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A9F01C00-0834-1941-B8CF-6603F39E27F0}"/>
              </a:ext>
            </a:extLst>
          </p:cNvPr>
          <p:cNvSpPr txBox="1">
            <a:spLocks/>
          </p:cNvSpPr>
          <p:nvPr/>
        </p:nvSpPr>
        <p:spPr>
          <a:xfrm>
            <a:off x="902825" y="3865485"/>
            <a:ext cx="2870522" cy="5907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solidFill>
                  <a:srgbClr val="333333"/>
                </a:solidFill>
                <a:latin typeface="AvenirNext-Regular"/>
              </a:rPr>
              <a:t>Advancing the school-to-college pipeline — four-year degree at A&amp;M-San Antonio.</a:t>
            </a:r>
            <a:endParaRPr lang="en-US" sz="140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B01F037-F76B-4047-9D12-E9819943CE87}"/>
              </a:ext>
            </a:extLst>
          </p:cNvPr>
          <p:cNvCxnSpPr>
            <a:cxnSpLocks/>
          </p:cNvCxnSpPr>
          <p:nvPr/>
        </p:nvCxnSpPr>
        <p:spPr>
          <a:xfrm>
            <a:off x="1006997" y="3794751"/>
            <a:ext cx="2627454" cy="0"/>
          </a:xfrm>
          <a:prstGeom prst="line">
            <a:avLst/>
          </a:prstGeom>
          <a:ln>
            <a:solidFill>
              <a:srgbClr val="722E3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E9AF532C-8E19-9543-8AFA-8458A53E6DFF}"/>
              </a:ext>
            </a:extLst>
          </p:cNvPr>
          <p:cNvSpPr txBox="1">
            <a:spLocks/>
          </p:cNvSpPr>
          <p:nvPr/>
        </p:nvSpPr>
        <p:spPr>
          <a:xfrm>
            <a:off x="925975" y="6082718"/>
            <a:ext cx="2639027" cy="4759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solidFill>
                  <a:srgbClr val="333333"/>
                </a:solidFill>
                <a:latin typeface="AvenirNext-Regular"/>
              </a:rPr>
              <a:t>Creating opportunities for a collective impact.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619AA17-97CF-E644-9F18-AE9D119A1655}"/>
              </a:ext>
            </a:extLst>
          </p:cNvPr>
          <p:cNvCxnSpPr>
            <a:cxnSpLocks/>
          </p:cNvCxnSpPr>
          <p:nvPr/>
        </p:nvCxnSpPr>
        <p:spPr>
          <a:xfrm>
            <a:off x="960699" y="6032882"/>
            <a:ext cx="2581154" cy="0"/>
          </a:xfrm>
          <a:prstGeom prst="line">
            <a:avLst/>
          </a:prstGeom>
          <a:ln>
            <a:solidFill>
              <a:srgbClr val="722E3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DE91546-4A05-084F-892B-5AF437609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709" y="2769467"/>
            <a:ext cx="1620456" cy="10803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93F4EC-1125-154E-9933-EC3E4388E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248" y="4805506"/>
            <a:ext cx="1148847" cy="11488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7FA88D-DB69-194E-A66B-916E0DAEF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3853" y="4891588"/>
            <a:ext cx="1122112" cy="11221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D200955-87CC-D645-8A91-F0571DC0B1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4671" y="2697876"/>
            <a:ext cx="1087121" cy="1087121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314CE90-4F0D-8041-BBAD-9FD60E9E999C}"/>
              </a:ext>
            </a:extLst>
          </p:cNvPr>
          <p:cNvSpPr txBox="1">
            <a:spLocks/>
          </p:cNvSpPr>
          <p:nvPr/>
        </p:nvSpPr>
        <p:spPr>
          <a:xfrm>
            <a:off x="3599726" y="4802429"/>
            <a:ext cx="4236334" cy="8112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solidFill>
                  <a:srgbClr val="333333"/>
                </a:solidFill>
                <a:latin typeface="AvenirNext-Regular"/>
              </a:rPr>
              <a:t>Expanding accessible programs for specialized services for children with special needs across south Bexar County and south San Antonio.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DEE3E3-831D-A849-9DAC-5F17815DB43E}"/>
              </a:ext>
            </a:extLst>
          </p:cNvPr>
          <p:cNvCxnSpPr>
            <a:cxnSpLocks/>
          </p:cNvCxnSpPr>
          <p:nvPr/>
        </p:nvCxnSpPr>
        <p:spPr>
          <a:xfrm>
            <a:off x="3715473" y="4706295"/>
            <a:ext cx="3946967" cy="0"/>
          </a:xfrm>
          <a:prstGeom prst="line">
            <a:avLst/>
          </a:prstGeom>
          <a:ln>
            <a:solidFill>
              <a:srgbClr val="722E3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close up of a sign&#10;&#10;Description automatically generated">
            <a:extLst>
              <a:ext uri="{FF2B5EF4-FFF2-40B4-BE49-F238E27FC236}">
                <a16:creationId xmlns:a16="http://schemas.microsoft.com/office/drawing/2014/main" id="{1994971F-0475-6E42-B398-01967765F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75" y="792477"/>
            <a:ext cx="4669765" cy="1031692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3A6ACE1E-AD3A-1646-8A3B-745B5897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68" y="1996691"/>
            <a:ext cx="8931512" cy="1080938"/>
          </a:xfrm>
        </p:spPr>
        <p:txBody>
          <a:bodyPr/>
          <a:lstStyle/>
          <a:p>
            <a:r>
              <a:rPr lang="en-US"/>
              <a:t>Priorities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5F3DC6C-320A-B640-AE44-10F52176D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484" y="3483979"/>
            <a:ext cx="2781529" cy="12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04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close up of a sign&#10;&#10;Description automatically generated">
            <a:extLst>
              <a:ext uri="{FF2B5EF4-FFF2-40B4-BE49-F238E27FC236}">
                <a16:creationId xmlns:a16="http://schemas.microsoft.com/office/drawing/2014/main" id="{1994971F-0475-6E42-B398-01967765F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75" y="792477"/>
            <a:ext cx="4669765" cy="10316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AC6D6E-049E-BA4E-80BE-D1514AFA8BC1}"/>
              </a:ext>
            </a:extLst>
          </p:cNvPr>
          <p:cNvSpPr/>
          <p:nvPr/>
        </p:nvSpPr>
        <p:spPr>
          <a:xfrm>
            <a:off x="743245" y="2248143"/>
            <a:ext cx="895174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 academic programs for high priority areas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district” SB1882 Strategy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ISD2A&amp;M-SA Direct Pathway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SAEP Engagement Strategy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Literacy Services &amp; Education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 Engagement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K-12 College Bound Programs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Advisor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 Scholarships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Programs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College High School Programs</a:t>
            </a: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5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6739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63ca236-dd36-489c-a0fa-faea1409d7b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4132FE1B083D489DC7A5D1FE0E216B" ma:contentTypeVersion="13" ma:contentTypeDescription="Create a new document." ma:contentTypeScope="" ma:versionID="ee224651078755965c833decc26754f8">
  <xsd:schema xmlns:xsd="http://www.w3.org/2001/XMLSchema" xmlns:xs="http://www.w3.org/2001/XMLSchema" xmlns:p="http://schemas.microsoft.com/office/2006/metadata/properties" xmlns:ns2="b63ca236-dd36-489c-a0fa-faea1409d7bb" xmlns:ns3="b4a90e1b-fc60-4c3e-8212-a6d9eb317df3" targetNamespace="http://schemas.microsoft.com/office/2006/metadata/properties" ma:root="true" ma:fieldsID="4c4360eb84045b9d569bd6a1684f09d9" ns2:_="" ns3:_="">
    <xsd:import namespace="b63ca236-dd36-489c-a0fa-faea1409d7bb"/>
    <xsd:import namespace="b4a90e1b-fc60-4c3e-8212-a6d9eb317d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_Flow_Signoff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ca236-dd36-489c-a0fa-faea1409d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a90e1b-fc60-4c3e-8212-a6d9eb317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44C29E-9AFA-402A-908F-64473C482A50}">
  <ds:schemaRefs>
    <ds:schemaRef ds:uri="http://schemas.microsoft.com/office/2006/documentManagement/types"/>
    <ds:schemaRef ds:uri="http://www.w3.org/XML/1998/namespace"/>
    <ds:schemaRef ds:uri="http://purl.org/dc/terms/"/>
    <ds:schemaRef ds:uri="b4a90e1b-fc60-4c3e-8212-a6d9eb317df3"/>
    <ds:schemaRef ds:uri="http://purl.org/dc/dcmitype/"/>
    <ds:schemaRef ds:uri="b63ca236-dd36-489c-a0fa-faea1409d7bb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B5C911F-5881-4058-A119-0665EAB2C7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3E2EE5-2FD4-4664-AF57-D5DA21650D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3ca236-dd36-489c-a0fa-faea1409d7bb"/>
    <ds:schemaRef ds:uri="b4a90e1b-fc60-4c3e-8212-a6d9eb317d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305</TotalTime>
  <Words>278</Words>
  <Application>Microsoft Macintosh PowerPoint</Application>
  <PresentationFormat>Widescreen</PresentationFormat>
  <Paragraphs>51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AvenirNext-Regular</vt:lpstr>
      <vt:lpstr>Calibri</vt:lpstr>
      <vt:lpstr>Courier New</vt:lpstr>
      <vt:lpstr>Oswald</vt:lpstr>
      <vt:lpstr>Trebuchet MS</vt:lpstr>
      <vt:lpstr>Wingdings</vt:lpstr>
      <vt:lpstr>Berlin</vt:lpstr>
      <vt:lpstr>PowerPoint Presentation</vt:lpstr>
      <vt:lpstr>PowerPoint Presentation</vt:lpstr>
      <vt:lpstr>PowerPoint Presentation</vt:lpstr>
      <vt:lpstr>Why ASPIRE Matters</vt:lpstr>
      <vt:lpstr>Priorities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Jeanette DeDiemar</dc:creator>
  <cp:lastModifiedBy>Matt Zeringue</cp:lastModifiedBy>
  <cp:revision>3</cp:revision>
  <dcterms:created xsi:type="dcterms:W3CDTF">2020-12-08T23:44:44Z</dcterms:created>
  <dcterms:modified xsi:type="dcterms:W3CDTF">2021-02-26T16:20:21Z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0x010100FF4132FE1B083D489DC7A5D1FE0E216B</vt:lpwstr>
  </property>
</Properties>
</file>